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9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3022" y="609601"/>
            <a:ext cx="8824212" cy="1761066"/>
          </a:xfrm>
        </p:spPr>
        <p:txBody>
          <a:bodyPr/>
          <a:lstStyle/>
          <a:p>
            <a:r>
              <a:rPr lang="tr-TR" dirty="0" smtClean="0"/>
              <a:t>Uygulamalı etik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012" y="3349288"/>
            <a:ext cx="8676222" cy="25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6" y="304800"/>
            <a:ext cx="11029244" cy="645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2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488" y="1049867"/>
            <a:ext cx="8748889" cy="471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3200" y="598859"/>
            <a:ext cx="113566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Uygulamalı etiğin farklı uzmanlıklardaki etik sorunları inceleyen bazı alt dalları (disiplin) mevcuttur, örneğin: iş etiği, tıbbi etik, mühendislik etiği ve yasal etik gibi. Her alt bu uzmanlıkların etik kuralları içerisinde ortaya çıkan yaygın meseleleri karakterize eder ve bunların kamuya olan sorumluluklarını tanımlar.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378" y="3454400"/>
            <a:ext cx="5644443" cy="321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8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56" y="571500"/>
            <a:ext cx="1064542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2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6" y="560211"/>
            <a:ext cx="10634134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57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51557" y="1267094"/>
            <a:ext cx="114695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❖ Ahlak “öteki için” </a:t>
            </a:r>
            <a:r>
              <a:rPr lang="tr-TR" sz="3200" dirty="0" smtClean="0"/>
              <a:t>olmaktır </a:t>
            </a:r>
            <a:r>
              <a:rPr lang="tr-TR" sz="3200" dirty="0"/>
              <a:t>ve bu “için olmak” </a:t>
            </a:r>
            <a:r>
              <a:rPr lang="tr-TR" sz="3200" dirty="0" smtClean="0"/>
              <a:t>koşulsuzdur. Ötekinin </a:t>
            </a:r>
            <a:r>
              <a:rPr lang="tr-TR" sz="3200" dirty="0"/>
              <a:t>ne </a:t>
            </a:r>
            <a:r>
              <a:rPr lang="tr-TR" sz="3200" dirty="0" smtClean="0"/>
              <a:t>olduğundan </a:t>
            </a:r>
            <a:r>
              <a:rPr lang="tr-TR" sz="3200" dirty="0"/>
              <a:t>ya da ne </a:t>
            </a:r>
            <a:r>
              <a:rPr lang="tr-TR" sz="3200" dirty="0" smtClean="0"/>
              <a:t>yaptığından, benim özenimi </a:t>
            </a:r>
            <a:r>
              <a:rPr lang="tr-TR" sz="3200" dirty="0"/>
              <a:t>hak edip </a:t>
            </a:r>
            <a:r>
              <a:rPr lang="tr-TR" sz="3200" dirty="0" smtClean="0"/>
              <a:t>etmediğinden </a:t>
            </a:r>
            <a:r>
              <a:rPr lang="tr-TR" sz="3200" dirty="0"/>
              <a:t>ve </a:t>
            </a:r>
            <a:r>
              <a:rPr lang="tr-TR" sz="3200" dirty="0" smtClean="0"/>
              <a:t>karşılığını verip vermediğinden bağımsızdır</a:t>
            </a:r>
            <a:r>
              <a:rPr lang="tr-TR" sz="3200" dirty="0"/>
              <a:t>.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8193543" y="3921667"/>
            <a:ext cx="232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Emmanuel  </a:t>
            </a:r>
            <a:r>
              <a:rPr lang="tr-TR" dirty="0"/>
              <a:t>Lévinas</a:t>
            </a:r>
          </a:p>
        </p:txBody>
      </p:sp>
    </p:spTree>
    <p:extLst>
      <p:ext uri="{BB962C8B-B14F-4D97-AF65-F5344CB8AC3E}">
        <p14:creationId xmlns:p14="http://schemas.microsoft.com/office/powerpoint/2010/main" val="1577298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0622" y="530578"/>
            <a:ext cx="1175173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Adam marangoza gidip üç ay sonra </a:t>
            </a:r>
            <a:r>
              <a:rPr lang="tr-TR" sz="2800" dirty="0" smtClean="0"/>
              <a:t>doğacak çocuğu </a:t>
            </a:r>
            <a:r>
              <a:rPr lang="tr-TR" sz="2800" dirty="0"/>
              <a:t>için bir </a:t>
            </a:r>
            <a:r>
              <a:rPr lang="tr-TR" sz="2800" dirty="0" smtClean="0"/>
              <a:t>beşik yapmasını </a:t>
            </a:r>
            <a:r>
              <a:rPr lang="tr-TR" sz="2800" dirty="0"/>
              <a:t>ister ve yüz lira </a:t>
            </a:r>
            <a:r>
              <a:rPr lang="tr-TR" sz="2800" dirty="0" smtClean="0"/>
              <a:t>verir</a:t>
            </a:r>
            <a:r>
              <a:rPr lang="tr-TR" sz="2800" dirty="0"/>
              <a:t>. Bir ay sonra </a:t>
            </a:r>
            <a:r>
              <a:rPr lang="tr-TR" sz="2800" dirty="0" smtClean="0"/>
              <a:t>beşiğin </a:t>
            </a:r>
            <a:r>
              <a:rPr lang="tr-TR" sz="2800" dirty="0"/>
              <a:t>durumunu görmek için </a:t>
            </a:r>
            <a:r>
              <a:rPr lang="tr-TR" sz="2800" dirty="0" smtClean="0"/>
              <a:t>gittiğinde </a:t>
            </a:r>
            <a:r>
              <a:rPr lang="tr-TR" sz="2800" dirty="0"/>
              <a:t>marangoz “</a:t>
            </a:r>
            <a:r>
              <a:rPr lang="tr-TR" sz="2800" dirty="0" smtClean="0"/>
              <a:t>Meşe </a:t>
            </a:r>
            <a:r>
              <a:rPr lang="tr-TR" sz="2800" dirty="0"/>
              <a:t>kuruyor.” der. Çocuk </a:t>
            </a:r>
            <a:r>
              <a:rPr lang="tr-TR" sz="2800" dirty="0" smtClean="0"/>
              <a:t>doğar adam </a:t>
            </a:r>
            <a:r>
              <a:rPr lang="tr-TR" sz="2800" dirty="0"/>
              <a:t>yine marangoza gider. Marangoz “</a:t>
            </a:r>
            <a:r>
              <a:rPr lang="tr-TR" sz="2800" dirty="0" smtClean="0"/>
              <a:t>Meşe </a:t>
            </a:r>
            <a:r>
              <a:rPr lang="tr-TR" sz="2800" dirty="0"/>
              <a:t>tam </a:t>
            </a:r>
            <a:r>
              <a:rPr lang="tr-TR" sz="2800" dirty="0" smtClean="0"/>
              <a:t>kıvamına </a:t>
            </a:r>
            <a:r>
              <a:rPr lang="tr-TR" sz="2800" dirty="0"/>
              <a:t>gelmek üzere, biraz daha </a:t>
            </a:r>
            <a:r>
              <a:rPr lang="tr-TR" sz="2800" dirty="0" smtClean="0"/>
              <a:t>bekleyelim. Der. </a:t>
            </a:r>
            <a:r>
              <a:rPr lang="tr-TR" sz="2800" dirty="0"/>
              <a:t>Böylece </a:t>
            </a:r>
            <a:r>
              <a:rPr lang="tr-TR" sz="2800" dirty="0" smtClean="0"/>
              <a:t>yıllar </a:t>
            </a:r>
            <a:r>
              <a:rPr lang="tr-TR" sz="2800" dirty="0"/>
              <a:t>geçer, çocuk büyür, evlenir. Büyükbaba </a:t>
            </a:r>
            <a:r>
              <a:rPr lang="tr-TR" sz="2800" dirty="0" smtClean="0"/>
              <a:t>adayı oğlunu çağırır </a:t>
            </a:r>
            <a:r>
              <a:rPr lang="tr-TR" sz="2800" dirty="0"/>
              <a:t>ve “Git o </a:t>
            </a:r>
            <a:r>
              <a:rPr lang="tr-TR" sz="2800" dirty="0" smtClean="0"/>
              <a:t>marangoza söyle</a:t>
            </a:r>
            <a:r>
              <a:rPr lang="tr-TR" sz="2800" dirty="0"/>
              <a:t>, </a:t>
            </a:r>
            <a:r>
              <a:rPr lang="tr-TR" sz="2800" dirty="0" smtClean="0"/>
              <a:t>bu beşik sana yetişmedi </a:t>
            </a:r>
            <a:r>
              <a:rPr lang="tr-TR" sz="2800" dirty="0"/>
              <a:t>bari torunuma </a:t>
            </a:r>
            <a:r>
              <a:rPr lang="tr-TR" sz="2800" dirty="0" smtClean="0"/>
              <a:t>yetişsin</a:t>
            </a:r>
            <a:r>
              <a:rPr lang="tr-TR" sz="2800" dirty="0"/>
              <a:t>.” der. </a:t>
            </a:r>
            <a:r>
              <a:rPr lang="tr-TR" sz="2800" dirty="0" smtClean="0"/>
              <a:t>Oğlu </a:t>
            </a:r>
            <a:r>
              <a:rPr lang="tr-TR" sz="2800" dirty="0"/>
              <a:t>gider, marangoza durumu </a:t>
            </a:r>
            <a:r>
              <a:rPr lang="tr-TR" sz="2800" dirty="0" smtClean="0"/>
              <a:t>anlatır</a:t>
            </a:r>
            <a:r>
              <a:rPr lang="tr-TR" sz="2800" dirty="0"/>
              <a:t>.</a:t>
            </a:r>
          </a:p>
          <a:p>
            <a:r>
              <a:rPr lang="tr-TR" sz="2800" dirty="0"/>
              <a:t>Marangoz çok öfkelenir ve </a:t>
            </a:r>
            <a:r>
              <a:rPr lang="tr-TR" sz="2800" dirty="0" smtClean="0"/>
              <a:t>çıkarıp </a:t>
            </a:r>
            <a:r>
              <a:rPr lang="tr-TR" sz="2800" dirty="0"/>
              <a:t>yüz lira verir. “Git o babana söyle, ben böyle aceleye </a:t>
            </a:r>
            <a:r>
              <a:rPr lang="tr-TR" sz="2800" dirty="0" smtClean="0"/>
              <a:t>gelemem. Der. Bu öyküyü meslek etiği açısından değerlendiriniz?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87802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3823" y="1039126"/>
            <a:ext cx="114920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Uygulamalı etik, ahlakın kural ve ilkelerinin pratik ahlaki problemlere uygulanmasına denir. Bu tanımdan </a:t>
            </a:r>
            <a:r>
              <a:rPr lang="tr-TR" sz="3600" dirty="0" smtClean="0"/>
              <a:t>da anlaşılacağı </a:t>
            </a:r>
            <a:r>
              <a:rPr lang="tr-TR" sz="3600" dirty="0"/>
              <a:t>üzere uygulamalı etikte teorik olarak görülen ahlaki ilkelerin pratik problemlere uygulanması esastır.</a:t>
            </a:r>
          </a:p>
        </p:txBody>
      </p:sp>
    </p:spTree>
    <p:extLst>
      <p:ext uri="{BB962C8B-B14F-4D97-AF65-F5344CB8AC3E}">
        <p14:creationId xmlns:p14="http://schemas.microsoft.com/office/powerpoint/2010/main" val="37936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08000" y="1720840"/>
            <a:ext cx="114356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Felsefenin bir alanı olan etiğe son zamanlarda verilen önemin arttığına tanık olmaktayız. Özellikle </a:t>
            </a:r>
            <a:r>
              <a:rPr lang="tr-TR" sz="3200" dirty="0" smtClean="0"/>
              <a:t>günlük hayatımızı </a:t>
            </a:r>
            <a:r>
              <a:rPr lang="tr-TR" sz="3200" dirty="0"/>
              <a:t>etkileyen bilimsel alandaki gelişmelerin hızındaki artış, yaşam ilkelerimizi de etkilemekte, ortaya </a:t>
            </a:r>
            <a:r>
              <a:rPr lang="tr-TR" sz="3200" dirty="0" smtClean="0"/>
              <a:t>çıkan gelişmeler </a:t>
            </a:r>
            <a:r>
              <a:rPr lang="tr-TR" sz="3200" dirty="0"/>
              <a:t>insanın ilişkilerinin daha da karmaşık bir hâle gelmesine yol açmaktadır. Bu hızlı değişim, </a:t>
            </a:r>
            <a:r>
              <a:rPr lang="tr-TR" sz="3200" dirty="0" smtClean="0"/>
              <a:t>birtakım problemleri </a:t>
            </a:r>
            <a:r>
              <a:rPr lang="tr-TR" sz="3200" dirty="0"/>
              <a:t>de beraberinde getirmektedir. Bu problemlerin çözümü noktasında uygulamalı etiğin önemi </a:t>
            </a:r>
            <a:r>
              <a:rPr lang="tr-TR" sz="3200" dirty="0" smtClean="0"/>
              <a:t>ortaya çıkmaktadır</a:t>
            </a:r>
            <a:r>
              <a:rPr lang="tr-TR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26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1" y="180622"/>
            <a:ext cx="11695288" cy="65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7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49956" y="197346"/>
            <a:ext cx="1184204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latin typeface="Arial Narrow" panose="020B0606020202030204" pitchFamily="34" charset="0"/>
              </a:rPr>
              <a:t>Çevre </a:t>
            </a:r>
            <a:r>
              <a:rPr lang="tr-TR" sz="3200" dirty="0" smtClean="0">
                <a:latin typeface="Arial Narrow" panose="020B0606020202030204" pitchFamily="34" charset="0"/>
              </a:rPr>
              <a:t>etiği Çevrenin </a:t>
            </a:r>
            <a:r>
              <a:rPr lang="tr-TR" sz="3200" dirty="0">
                <a:latin typeface="Arial Narrow" panose="020B0606020202030204" pitchFamily="34" charset="0"/>
              </a:rPr>
              <a:t>korunması, geliştirilmesi </a:t>
            </a:r>
            <a:r>
              <a:rPr lang="tr-TR" sz="3200" dirty="0" smtClean="0">
                <a:latin typeface="Arial Narrow" panose="020B0606020202030204" pitchFamily="34" charset="0"/>
              </a:rPr>
              <a:t>ve güzelleştirilmesiyle </a:t>
            </a:r>
            <a:r>
              <a:rPr lang="tr-TR" sz="3200" dirty="0">
                <a:latin typeface="Arial Narrow" panose="020B0606020202030204" pitchFamily="34" charset="0"/>
              </a:rPr>
              <a:t>ilgili etik kurallar </a:t>
            </a:r>
            <a:r>
              <a:rPr lang="tr-TR" sz="3200" dirty="0" smtClean="0">
                <a:latin typeface="Arial Narrow" panose="020B0606020202030204" pitchFamily="34" charset="0"/>
              </a:rPr>
              <a:t>bütünüdür. Çevre kirliliği, doğal kaynakların korunması, ekolojik </a:t>
            </a:r>
            <a:r>
              <a:rPr lang="tr-TR" sz="3200" dirty="0">
                <a:latin typeface="Arial Narrow" panose="020B0606020202030204" pitchFamily="34" charset="0"/>
              </a:rPr>
              <a:t>dengenin  </a:t>
            </a:r>
            <a:r>
              <a:rPr lang="tr-TR" sz="3200" dirty="0" smtClean="0">
                <a:latin typeface="Arial Narrow" panose="020B0606020202030204" pitchFamily="34" charset="0"/>
              </a:rPr>
              <a:t>korunması, doğal yaşamın güzelliklerinden herkesin yararlanması, doğal yaşamın dengesinin bozulmaması gibi konuları içerir</a:t>
            </a:r>
          </a:p>
          <a:p>
            <a:endParaRPr lang="tr-TR" sz="3200" dirty="0">
              <a:latin typeface="Arial Narrow" panose="020B0606020202030204" pitchFamily="34" charset="0"/>
            </a:endParaRPr>
          </a:p>
          <a:p>
            <a:endParaRPr lang="tr-TR" sz="3200" dirty="0" smtClean="0">
              <a:latin typeface="Arial Narrow" panose="020B0606020202030204" pitchFamily="34" charset="0"/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. soru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➥</a:t>
            </a:r>
            <a:r>
              <a:rPr lang="tr-TR" sz="3200" dirty="0">
                <a:solidFill>
                  <a:srgbClr val="FF0000"/>
                </a:solidFill>
              </a:rPr>
              <a:t>Küresel ısınma sorunu, çevre </a:t>
            </a:r>
            <a:r>
              <a:rPr lang="tr-TR" sz="3200" dirty="0" smtClean="0">
                <a:solidFill>
                  <a:srgbClr val="FF0000"/>
                </a:solidFill>
              </a:rPr>
              <a:t>etiğinin kapsamına girebilir </a:t>
            </a:r>
            <a:r>
              <a:rPr lang="tr-TR" sz="3200" dirty="0">
                <a:solidFill>
                  <a:srgbClr val="FF0000"/>
                </a:solidFill>
              </a:rPr>
              <a:t>mi?</a:t>
            </a:r>
          </a:p>
        </p:txBody>
      </p:sp>
    </p:spTree>
    <p:extLst>
      <p:ext uri="{BB962C8B-B14F-4D97-AF65-F5344CB8AC3E}">
        <p14:creationId xmlns:p14="http://schemas.microsoft.com/office/powerpoint/2010/main" val="38458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6757" y="1720840"/>
            <a:ext cx="1189848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</a:rPr>
              <a:t>Meslek </a:t>
            </a:r>
            <a:r>
              <a:rPr lang="tr-TR" sz="4000" dirty="0" smtClean="0">
                <a:solidFill>
                  <a:srgbClr val="FF0000"/>
                </a:solidFill>
              </a:rPr>
              <a:t>Etiği </a:t>
            </a:r>
            <a:r>
              <a:rPr lang="tr-TR" sz="3600" dirty="0" smtClean="0"/>
              <a:t>İş </a:t>
            </a:r>
            <a:r>
              <a:rPr lang="tr-TR" sz="3600" dirty="0"/>
              <a:t>yaşamındaki davranışları yönlendiren </a:t>
            </a:r>
            <a:r>
              <a:rPr lang="tr-TR" sz="3600" dirty="0" smtClean="0"/>
              <a:t>etik </a:t>
            </a:r>
            <a:r>
              <a:rPr lang="tr-TR" sz="3600" dirty="0"/>
              <a:t>ilkelerin tümüne meslek etiği </a:t>
            </a:r>
            <a:r>
              <a:rPr lang="tr-TR" sz="3600" dirty="0" smtClean="0"/>
              <a:t>denir. İse </a:t>
            </a:r>
            <a:r>
              <a:rPr lang="tr-TR" sz="3600" dirty="0"/>
              <a:t>giriş, çalışma koşulları, ücret, terfi, </a:t>
            </a:r>
            <a:r>
              <a:rPr lang="tr-TR" sz="3600" dirty="0" smtClean="0"/>
              <a:t>ilerleme, iş güvenliği, İşten çıkarma, meslek içi eğitim gibi konuları içerir</a:t>
            </a:r>
            <a:r>
              <a:rPr lang="tr-TR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709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20889" y="631041"/>
            <a:ext cx="1102924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Siyaset Etiği</a:t>
            </a:r>
          </a:p>
          <a:p>
            <a:r>
              <a:rPr lang="tr-TR" sz="3200" dirty="0"/>
              <a:t>Birey ve onun içinde yer aldığı tüm </a:t>
            </a:r>
            <a:r>
              <a:rPr lang="tr-TR" sz="3200" dirty="0" smtClean="0"/>
              <a:t>oluşumlar</a:t>
            </a:r>
            <a:r>
              <a:rPr lang="tr-TR" sz="3200" dirty="0"/>
              <a:t>, siyaset etiğiyle ilgilidir. </a:t>
            </a:r>
            <a:r>
              <a:rPr lang="tr-TR" sz="3200" dirty="0" smtClean="0"/>
              <a:t>Toplumda“ var </a:t>
            </a:r>
            <a:r>
              <a:rPr lang="tr-TR" sz="3200" dirty="0"/>
              <a:t>olan iyiyi korumak” ve “daha </a:t>
            </a:r>
            <a:r>
              <a:rPr lang="tr-TR" sz="3200" dirty="0" smtClean="0"/>
              <a:t>iyi olanı </a:t>
            </a:r>
            <a:r>
              <a:rPr lang="tr-TR" sz="3200" dirty="0"/>
              <a:t>bulmak” siyaset etiğinin iki </a:t>
            </a:r>
            <a:r>
              <a:rPr lang="tr-TR" sz="3200" dirty="0" smtClean="0"/>
              <a:t>temel yaklaşımıdır</a:t>
            </a:r>
            <a:r>
              <a:rPr lang="tr-TR" sz="3200" dirty="0"/>
              <a:t>. İyi ve kötü üzerine </a:t>
            </a:r>
            <a:r>
              <a:rPr lang="tr-TR" sz="3200" dirty="0" smtClean="0"/>
              <a:t>kurulu eylem </a:t>
            </a:r>
            <a:r>
              <a:rPr lang="tr-TR" sz="3200" dirty="0"/>
              <a:t>ilkelerini ortaya koyan etik, </a:t>
            </a:r>
            <a:r>
              <a:rPr lang="tr-TR" sz="3200" dirty="0" smtClean="0"/>
              <a:t>siyaset eylemlerini </a:t>
            </a:r>
            <a:r>
              <a:rPr lang="tr-TR" sz="3200" dirty="0"/>
              <a:t>de kapsar. Ayırımcılık, </a:t>
            </a:r>
            <a:r>
              <a:rPr lang="tr-TR" sz="3200" dirty="0" smtClean="0"/>
              <a:t>ırkçılık, adaletsizlik, </a:t>
            </a:r>
            <a:r>
              <a:rPr lang="tr-TR" sz="3200" dirty="0"/>
              <a:t>hoşgörüsüzlük, terör ve </a:t>
            </a:r>
            <a:r>
              <a:rPr lang="tr-TR" sz="3200" dirty="0" smtClean="0"/>
              <a:t>savaş gibi </a:t>
            </a:r>
            <a:r>
              <a:rPr lang="tr-TR" sz="3200" dirty="0"/>
              <a:t>konulara duyarsızlık siyaset </a:t>
            </a:r>
            <a:r>
              <a:rPr lang="tr-TR" sz="3200" dirty="0" smtClean="0"/>
              <a:t>etiğinin konularıdır</a:t>
            </a:r>
            <a:r>
              <a:rPr lang="tr-TR" sz="3200" dirty="0"/>
              <a:t>.</a:t>
            </a:r>
          </a:p>
          <a:p>
            <a:r>
              <a:rPr lang="tr-TR" dirty="0"/>
              <a:t>➥ Seçim zamanı seçmene verilen</a:t>
            </a:r>
          </a:p>
          <a:p>
            <a:r>
              <a:rPr lang="tr-TR" dirty="0"/>
              <a:t>sözlerin yerine getirilmemesi, siyaset etiği</a:t>
            </a:r>
          </a:p>
          <a:p>
            <a:r>
              <a:rPr lang="tr-TR" dirty="0"/>
              <a:t>açısından nasıl değerlendirilmelidir?</a:t>
            </a:r>
          </a:p>
        </p:txBody>
      </p:sp>
    </p:spTree>
    <p:extLst>
      <p:ext uri="{BB962C8B-B14F-4D97-AF65-F5344CB8AC3E}">
        <p14:creationId xmlns:p14="http://schemas.microsoft.com/office/powerpoint/2010/main" val="201981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27378" y="743929"/>
            <a:ext cx="1130017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Biyoetik</a:t>
            </a:r>
          </a:p>
          <a:p>
            <a:r>
              <a:rPr lang="tr-TR" sz="2800" dirty="0"/>
              <a:t>Doğada var olan tüm organizmaların </a:t>
            </a:r>
            <a:r>
              <a:rPr lang="tr-TR" sz="2800" dirty="0" smtClean="0"/>
              <a:t>yaşaması</a:t>
            </a:r>
            <a:r>
              <a:rPr lang="tr-TR" sz="2800" dirty="0"/>
              <a:t>, soylarının tükenmemesi ve </a:t>
            </a:r>
            <a:r>
              <a:rPr lang="tr-TR" sz="2800" dirty="0" smtClean="0"/>
              <a:t>genlerinin bozulmaması gibi konuları inceler. Genetik </a:t>
            </a:r>
            <a:r>
              <a:rPr lang="tr-TR" sz="2800" dirty="0"/>
              <a:t>klonlama, tüp bebek, </a:t>
            </a:r>
            <a:r>
              <a:rPr lang="tr-TR" sz="2800" dirty="0" smtClean="0"/>
              <a:t>organ nakli</a:t>
            </a:r>
            <a:r>
              <a:rPr lang="tr-TR" sz="2800" dirty="0"/>
              <a:t>, cinsiyet değiştirme, çeşitli </a:t>
            </a:r>
            <a:r>
              <a:rPr lang="tr-TR" sz="2800" dirty="0" smtClean="0"/>
              <a:t>estetik operasyonlar</a:t>
            </a:r>
            <a:r>
              <a:rPr lang="tr-TR" sz="2800" dirty="0"/>
              <a:t>, GDO’lu besinler, </a:t>
            </a:r>
            <a:r>
              <a:rPr lang="tr-TR" sz="2800" dirty="0" smtClean="0"/>
              <a:t>sperm bankaları </a:t>
            </a:r>
            <a:r>
              <a:rPr lang="tr-TR" sz="2800" dirty="0"/>
              <a:t>gibi konular biyoetiğin </a:t>
            </a:r>
            <a:r>
              <a:rPr lang="tr-TR" sz="2800" dirty="0" smtClean="0"/>
              <a:t>kapsamına girer</a:t>
            </a:r>
            <a:r>
              <a:rPr lang="tr-TR" sz="2800" dirty="0"/>
              <a:t>. </a:t>
            </a:r>
          </a:p>
          <a:p>
            <a:r>
              <a:rPr lang="tr-TR" dirty="0"/>
              <a:t>➥ Besinlerin DNA’larının </a:t>
            </a:r>
            <a:r>
              <a:rPr lang="tr-TR" dirty="0" smtClean="0"/>
              <a:t>değiştirilmesi biyoetik kapsamına girer </a:t>
            </a:r>
            <a:r>
              <a:rPr lang="tr-TR" dirty="0"/>
              <a:t>mi</a:t>
            </a:r>
          </a:p>
        </p:txBody>
      </p:sp>
    </p:spTree>
    <p:extLst>
      <p:ext uri="{BB962C8B-B14F-4D97-AF65-F5344CB8AC3E}">
        <p14:creationId xmlns:p14="http://schemas.microsoft.com/office/powerpoint/2010/main" val="258369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06311" y="505686"/>
            <a:ext cx="103970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Narrow" panose="020B0606020202030204" pitchFamily="34" charset="0"/>
              </a:rPr>
              <a:t>Bilgi ve Enformasyon </a:t>
            </a:r>
            <a:r>
              <a:rPr lang="tr-TR" sz="3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Etiği </a:t>
            </a:r>
            <a:r>
              <a:rPr lang="tr-TR" sz="3200" dirty="0" smtClean="0">
                <a:latin typeface="Arial Narrow" panose="020B0606020202030204" pitchFamily="34" charset="0"/>
              </a:rPr>
              <a:t>Bilgi </a:t>
            </a:r>
            <a:r>
              <a:rPr lang="tr-TR" sz="3200" dirty="0">
                <a:latin typeface="Arial Narrow" panose="020B0606020202030204" pitchFamily="34" charset="0"/>
              </a:rPr>
              <a:t>ve enformasyon etiği, bilgisayar </a:t>
            </a:r>
            <a:r>
              <a:rPr lang="tr-TR" sz="3200" dirty="0" smtClean="0">
                <a:latin typeface="Arial Narrow" panose="020B0606020202030204" pitchFamily="34" charset="0"/>
              </a:rPr>
              <a:t>dünyasındaki </a:t>
            </a:r>
            <a:r>
              <a:rPr lang="tr-TR" sz="3200" dirty="0">
                <a:latin typeface="Arial Narrow" panose="020B0606020202030204" pitchFamily="34" charset="0"/>
              </a:rPr>
              <a:t>insanların davranışlarıyla </a:t>
            </a:r>
            <a:r>
              <a:rPr lang="tr-TR" sz="3200" dirty="0" smtClean="0">
                <a:latin typeface="Arial Narrow" panose="020B0606020202030204" pitchFamily="34" charset="0"/>
              </a:rPr>
              <a:t>ilgili sorgulamalar </a:t>
            </a:r>
            <a:r>
              <a:rPr lang="tr-TR" sz="3200" dirty="0">
                <a:latin typeface="Arial Narrow" panose="020B0606020202030204" pitchFamily="34" charset="0"/>
              </a:rPr>
              <a:t>yapan, ilke ve değerler </a:t>
            </a:r>
            <a:r>
              <a:rPr lang="tr-TR" sz="3200" dirty="0" smtClean="0">
                <a:latin typeface="Arial Narrow" panose="020B0606020202030204" pitchFamily="34" charset="0"/>
              </a:rPr>
              <a:t>ortaya koyan </a:t>
            </a:r>
            <a:r>
              <a:rPr lang="tr-TR" sz="3200" dirty="0">
                <a:latin typeface="Arial Narrow" panose="020B0606020202030204" pitchFamily="34" charset="0"/>
              </a:rPr>
              <a:t>bir etik dalıdır. </a:t>
            </a:r>
            <a:r>
              <a:rPr lang="tr-TR" sz="3200" dirty="0" smtClean="0">
                <a:latin typeface="Arial Narrow" panose="020B0606020202030204" pitchFamily="34" charset="0"/>
              </a:rPr>
              <a:t>Telif </a:t>
            </a:r>
            <a:r>
              <a:rPr lang="tr-TR" sz="3200" dirty="0">
                <a:latin typeface="Arial Narrow" panose="020B0606020202030204" pitchFamily="34" charset="0"/>
              </a:rPr>
              <a:t>hakları, çalıntı bilgi kullanma (intihal</a:t>
            </a:r>
            <a:r>
              <a:rPr lang="tr-TR" sz="3200" dirty="0" smtClean="0">
                <a:latin typeface="Arial Narrow" panose="020B0606020202030204" pitchFamily="34" charset="0"/>
              </a:rPr>
              <a:t>),korsan </a:t>
            </a:r>
            <a:r>
              <a:rPr lang="tr-TR" sz="3200" dirty="0" err="1" smtClean="0">
                <a:latin typeface="Arial Narrow" panose="020B0606020202030204" pitchFamily="34" charset="0"/>
              </a:rPr>
              <a:t>baskı,doğru</a:t>
            </a:r>
            <a:r>
              <a:rPr lang="tr-TR" sz="3200" dirty="0" smtClean="0">
                <a:latin typeface="Arial Narrow" panose="020B0606020202030204" pitchFamily="34" charset="0"/>
              </a:rPr>
              <a:t> bilgilerin yanlış  yorumlanması, kasıtlı olarak </a:t>
            </a:r>
            <a:r>
              <a:rPr lang="tr-TR" sz="3200" dirty="0">
                <a:latin typeface="Arial Narrow" panose="020B0606020202030204" pitchFamily="34" charset="0"/>
              </a:rPr>
              <a:t>bilgi </a:t>
            </a:r>
            <a:r>
              <a:rPr lang="tr-TR" sz="3200" dirty="0" smtClean="0">
                <a:latin typeface="Arial Narrow" panose="020B0606020202030204" pitchFamily="34" charset="0"/>
              </a:rPr>
              <a:t>kirletilmesi, kaynak </a:t>
            </a:r>
            <a:r>
              <a:rPr lang="tr-TR" sz="3200" dirty="0">
                <a:latin typeface="Arial Narrow" panose="020B0606020202030204" pitchFamily="34" charset="0"/>
              </a:rPr>
              <a:t>göstermeden, </a:t>
            </a:r>
            <a:r>
              <a:rPr lang="tr-TR" sz="3200" dirty="0" smtClean="0">
                <a:latin typeface="Arial Narrow" panose="020B0606020202030204" pitchFamily="34" charset="0"/>
              </a:rPr>
              <a:t>başkalarının Düşüncelerini kendi düşüncesiymiş gibi </a:t>
            </a:r>
            <a:r>
              <a:rPr lang="tr-TR" sz="3200" dirty="0" err="1" smtClean="0">
                <a:latin typeface="Arial Narrow" panose="020B0606020202030204" pitchFamily="34" charset="0"/>
              </a:rPr>
              <a:t>söylemeve</a:t>
            </a:r>
            <a:r>
              <a:rPr lang="tr-TR" sz="3200" dirty="0" smtClean="0">
                <a:latin typeface="Arial Narrow" panose="020B0606020202030204" pitchFamily="34" charset="0"/>
              </a:rPr>
              <a:t> </a:t>
            </a:r>
            <a:r>
              <a:rPr lang="tr-TR" sz="3200" dirty="0">
                <a:latin typeface="Arial Narrow" panose="020B0606020202030204" pitchFamily="34" charset="0"/>
              </a:rPr>
              <a:t>sahte verilere bilimsellik </a:t>
            </a:r>
            <a:r>
              <a:rPr lang="tr-TR" sz="3200" dirty="0" smtClean="0">
                <a:latin typeface="Arial Narrow" panose="020B0606020202030204" pitchFamily="34" charset="0"/>
              </a:rPr>
              <a:t>kisvesi giydirilerek insanları yanıltma gibi konular, bilgi ve </a:t>
            </a:r>
            <a:r>
              <a:rPr lang="tr-TR" sz="3200" dirty="0">
                <a:latin typeface="Arial Narrow" panose="020B0606020202030204" pitchFamily="34" charset="0"/>
              </a:rPr>
              <a:t>enformasyon </a:t>
            </a:r>
            <a:r>
              <a:rPr lang="tr-TR" sz="3200" dirty="0" smtClean="0">
                <a:latin typeface="Arial Narrow" panose="020B0606020202030204" pitchFamily="34" charset="0"/>
              </a:rPr>
              <a:t>etiğinin konularıdır</a:t>
            </a:r>
            <a:r>
              <a:rPr lang="tr-TR" sz="3200" dirty="0">
                <a:latin typeface="Arial Narrow" panose="020B0606020202030204" pitchFamily="34" charset="0"/>
              </a:rPr>
              <a:t>.</a:t>
            </a:r>
          </a:p>
          <a:p>
            <a:r>
              <a:rPr lang="tr-TR" sz="3200" dirty="0">
                <a:latin typeface="Arial Narrow" panose="020B0606020202030204" pitchFamily="34" charset="0"/>
              </a:rPr>
              <a:t>➥ Güncel bir olayı abartarak ve </a:t>
            </a:r>
            <a:r>
              <a:rPr lang="tr-TR" sz="3200" dirty="0" smtClean="0">
                <a:latin typeface="Arial Narrow" panose="020B0606020202030204" pitchFamily="34" charset="0"/>
              </a:rPr>
              <a:t>çarpıtarak duyurmak </a:t>
            </a:r>
            <a:r>
              <a:rPr lang="tr-TR" sz="3200" dirty="0">
                <a:latin typeface="Arial Narrow" panose="020B0606020202030204" pitchFamily="34" charset="0"/>
              </a:rPr>
              <a:t>bilgi ve enformasyon </a:t>
            </a:r>
            <a:r>
              <a:rPr lang="tr-TR" sz="3200" dirty="0" smtClean="0">
                <a:latin typeface="Arial Narrow" panose="020B0606020202030204" pitchFamily="34" charset="0"/>
              </a:rPr>
              <a:t>etiği  kapsamında </a:t>
            </a:r>
            <a:r>
              <a:rPr lang="tr-TR" sz="3200" dirty="0">
                <a:latin typeface="Arial Narrow" panose="020B0606020202030204" pitchFamily="34" charset="0"/>
              </a:rPr>
              <a:t>düşünülür mü</a:t>
            </a:r>
            <a:r>
              <a:rPr lang="tr-TR" sz="3200" dirty="0" smtClean="0">
                <a:latin typeface="Arial Narrow" panose="020B0606020202030204" pitchFamily="34" charset="0"/>
              </a:rPr>
              <a:t>?</a:t>
            </a:r>
            <a:endParaRPr lang="tr-TR" sz="3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33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TC103457485[[fn=Ağ]]</Template>
  <TotalTime>173</TotalTime>
  <Words>611</Words>
  <Application>Microsoft Office PowerPoint</Application>
  <PresentationFormat>Geniş ekran</PresentationFormat>
  <Paragraphs>24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Arial Narrow</vt:lpstr>
      <vt:lpstr>Century Gothic</vt:lpstr>
      <vt:lpstr>Ağ</vt:lpstr>
      <vt:lpstr>Uygulamalı etik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Uygulamalı etik</dc:title>
  <dc:creator>abi</dc:creator>
  <cp:lastModifiedBy>abi</cp:lastModifiedBy>
  <cp:revision>29</cp:revision>
  <dcterms:created xsi:type="dcterms:W3CDTF">2014-01-28T16:06:29Z</dcterms:created>
  <dcterms:modified xsi:type="dcterms:W3CDTF">2014-01-29T12:26:37Z</dcterms:modified>
</cp:coreProperties>
</file>